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pos="2993">
          <p15:clr>
            <a:srgbClr val="A4A3A4"/>
          </p15:clr>
        </p15:guide>
        <p15:guide id="3" orient="horz" pos="303">
          <p15:clr>
            <a:srgbClr val="A4A3A4"/>
          </p15:clr>
        </p15:guide>
        <p15:guide id="4" pos="5465">
          <p15:clr>
            <a:srgbClr val="A4A3A4"/>
          </p15:clr>
        </p15:guide>
        <p15:guide id="5" pos="317">
          <p15:clr>
            <a:srgbClr val="A4A3A4"/>
          </p15:clr>
        </p15:guide>
        <p15:guide id="6" pos="2767">
          <p15:clr>
            <a:srgbClr val="A4A3A4"/>
          </p15:clr>
        </p15:guide>
        <p15:guide id="7" pos="2857">
          <p15:clr>
            <a:srgbClr val="A4A3A4"/>
          </p15:clr>
        </p15:guide>
        <p15:guide id="8" orient="horz" pos="575">
          <p15:clr>
            <a:srgbClr val="A4A3A4"/>
          </p15:clr>
        </p15:guide>
        <p15:guide id="9" orient="horz" pos="984">
          <p15:clr>
            <a:srgbClr val="A4A3A4"/>
          </p15:clr>
        </p15:guide>
        <p15:guide id="10" pos="431">
          <p15:clr>
            <a:srgbClr val="A4A3A4"/>
          </p15:clr>
        </p15:guide>
        <p15:guide id="11" pos="4400">
          <p15:clr>
            <a:srgbClr val="A4A3A4"/>
          </p15:clr>
        </p15:guide>
        <p15:guide id="12" orient="horz" pos="870">
          <p15:clr>
            <a:srgbClr val="A4A3A4"/>
          </p15:clr>
        </p15:guide>
        <p15:guide id="13" orient="horz" pos="1188">
          <p15:clr>
            <a:srgbClr val="A4A3A4"/>
          </p15:clr>
        </p15:guide>
        <p15:guide id="14" orient="horz" pos="1868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8" roundtripDataSignature="AMtx7miEV1Cd7HOrwHYoJ3GiZCLObtA3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2993"/>
        <p:guide pos="303" orient="horz"/>
        <p:guide pos="5465"/>
        <p:guide pos="317"/>
        <p:guide pos="2767"/>
        <p:guide pos="2857"/>
        <p:guide pos="575" orient="horz"/>
        <p:guide pos="984" orient="horz"/>
        <p:guide pos="431"/>
        <p:guide pos="4400"/>
        <p:guide pos="870" orient="horz"/>
        <p:guide pos="1188" orient="horz"/>
        <p:guide pos="1868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Estas son algunas características de las personas creativas. 1. Habilidades en un campo específico: Todos somos buenos haciendo en algunas actividades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(deportes, cocina, arte, lógica, matemáticas, etc.) 2. Motivación intrínseca: Es la motivación que nos viene de adentro. Esto es vital, porque si no hay motivación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la creatividad no crecerá. 3. Habilidades del pensamiento creativo: El uso de técnicas creativas para generar ideas.</a:t>
            </a:r>
            <a:endParaRPr/>
          </a:p>
        </p:txBody>
      </p:sp>
      <p:sp>
        <p:nvSpPr>
          <p:cNvPr id="155" name="Google Shape;155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Estas son algunas barreras con las que nos podemos encontrar. Algunas las tenemos bien incorporadas dentro de nosotros.</a:t>
            </a:r>
            <a:endParaRPr sz="1600"/>
          </a:p>
        </p:txBody>
      </p:sp>
      <p:sp>
        <p:nvSpPr>
          <p:cNvPr id="184" name="Google Shape;184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Hacerles la pregunta a los alumnos. Buscar respuestas y anotarlas en la pizarra.</a:t>
            </a:r>
            <a:endParaRPr sz="1600"/>
          </a:p>
        </p:txBody>
      </p:sp>
      <p:sp>
        <p:nvSpPr>
          <p:cNvPr id="262" name="Google Shape;262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Aquí es importante decirles que no hay una receta única. Ellos mismos pueden agregar ingredientes a su receta. </a:t>
            </a:r>
            <a:endParaRPr sz="1600"/>
          </a:p>
        </p:txBody>
      </p:sp>
      <p:sp>
        <p:nvSpPr>
          <p:cNvPr id="270" name="Google Shape;270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Motivar a que los alumnos den algunas ideas de como podríamos desarrollar nuestra creatividad.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MX" sz="1600"/>
              <a:t>Esta parte puede ir más rápido si no hay tiempo. Lo más importante es la actividad final.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MX" sz="1600">
                <a:latin typeface="Calibri"/>
                <a:ea typeface="Calibri"/>
                <a:cs typeface="Calibri"/>
                <a:sym typeface="Calibri"/>
              </a:rPr>
              <a:t>Y asimismo para que los potenciales usuarios o consumidores se vean más atraídos para adquirir esos productos.</a:t>
            </a:r>
            <a:endParaRPr/>
          </a:p>
        </p:txBody>
      </p:sp>
      <p:sp>
        <p:nvSpPr>
          <p:cNvPr id="343" name="Google Shape;343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MX" sz="1600">
                <a:latin typeface="Calibri"/>
                <a:ea typeface="Calibri"/>
                <a:cs typeface="Calibri"/>
                <a:sym typeface="Calibri"/>
              </a:rPr>
              <a:t>Innovación en productos: incorporando alteraciones significativas en las especificaciones técnicas, los componentes, los materiales o en otras características funcionales incluyendo la incorporación de software.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MX" sz="1600">
                <a:latin typeface="Calibri"/>
                <a:ea typeface="Calibri"/>
                <a:cs typeface="Calibri"/>
                <a:sym typeface="Calibri"/>
              </a:rPr>
              <a:t>Innovación de procesos: Por ejemplo: la redefinición de los procesos productivos puede aportar al incremento del valor del producto final en virtud de un menor costo de producción, un menor tiempo de respuesta o mayor calidad.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MX" sz="1600">
                <a:latin typeface="Calibri"/>
                <a:ea typeface="Calibri"/>
                <a:cs typeface="Calibri"/>
                <a:sym typeface="Calibri"/>
              </a:rPr>
              <a:t>Innovación en procesos: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latin typeface="Calibri"/>
                <a:ea typeface="Calibri"/>
                <a:cs typeface="Calibri"/>
                <a:sym typeface="Calibri"/>
              </a:rPr>
              <a:t>Innovación Organizacional: Estos métodos se aplican a la gestión del conocimiento, formación, evaluación y desarrollo de los recursos humanos,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latin typeface="Calibri"/>
                <a:ea typeface="Calibri"/>
                <a:cs typeface="Calibri"/>
                <a:sym typeface="Calibri"/>
              </a:rPr>
              <a:t>gestión de la cadena de valor, reingeniería de negocio, gestión del sistema de calidad, administración, etc.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MX" sz="1600">
                <a:latin typeface="Calibri"/>
                <a:ea typeface="Calibri"/>
                <a:cs typeface="Calibri"/>
                <a:sym typeface="Calibri"/>
              </a:rPr>
              <a:t>Se dan casos en los que se agrupan las definiciones de innovación organizacional y de marketing bajo la denominación general de innovación en la gestión.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MX" sz="1600"/>
              <a:t>Les pueden decir que formen equipos y que le pongan un nombre a su equipo Se les da unos 20 minutos y luego cada equipo tiene que presentar su trabajo creativo.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Soltar la pregunta a los alumnos y que ellos nos den su definición. Pedirles que usen sus propias palabras, si quieren pueden usar metáforas, imágenes.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El profesor puede ir anotando en la pizarra las frases o palabras que dicen los alumnos, a modo de mapa mental.</a:t>
            </a:r>
            <a:endParaRPr/>
          </a:p>
        </p:txBody>
      </p:sp>
      <p:sp>
        <p:nvSpPr>
          <p:cNvPr id="98" name="Google Shape;98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Aquí el profesor les muestra algunas definiciones de creatividad hechas por expertos en el tema. El profesor conecta las respuestas de los alumnos con estas definiciones.</a:t>
            </a:r>
            <a:endParaRPr sz="1600"/>
          </a:p>
        </p:txBody>
      </p:sp>
      <p:sp>
        <p:nvSpPr>
          <p:cNvPr id="119" name="Google Shape;119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Es importante decirles a los alumnos que todas las definiciones son válidas. No hay una verdad absoluta.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En creatividad es esencial la búsqueda de muchas respuestas, eso se verá más adelante.</a:t>
            </a:r>
            <a:endParaRPr sz="1600"/>
          </a:p>
        </p:txBody>
      </p:sp>
      <p:sp>
        <p:nvSpPr>
          <p:cNvPr id="128" name="Google Shape;128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El profesor les dice a los alumnos que ellos mismos pueden crear su propia definición de creatividad, a partir de sus conocimientos y experiencias.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5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16" name="Google Shape;16;p35"/>
          <p:cNvSpPr txBox="1"/>
          <p:nvPr/>
        </p:nvSpPr>
        <p:spPr>
          <a:xfrm>
            <a:off x="876300" y="5343295"/>
            <a:ext cx="322716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PROCESOS, SIMULACIÓN Y MEJORA CONTINUA</a:t>
            </a:r>
            <a:r>
              <a:rPr lang="es-MX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MX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01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3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6"/>
          <p:cNvSpPr txBox="1"/>
          <p:nvPr>
            <p:ph type="title"/>
          </p:nvPr>
        </p:nvSpPr>
        <p:spPr>
          <a:xfrm>
            <a:off x="457200" y="228865"/>
            <a:ext cx="8219256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6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6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6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6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7"/>
          <p:cNvSpPr txBox="1"/>
          <p:nvPr>
            <p:ph idx="1" type="body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7"/>
          <p:cNvSpPr txBox="1"/>
          <p:nvPr>
            <p:ph idx="2" type="body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7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7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objetos">
  <p:cSld name="2_Título y objeto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>
  <p:cSld name="Diapositiva de títul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34" name="Google Shape;34;p39"/>
          <p:cNvSpPr txBox="1"/>
          <p:nvPr/>
        </p:nvSpPr>
        <p:spPr>
          <a:xfrm>
            <a:off x="876300" y="5343295"/>
            <a:ext cx="322716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PROCESOS, SIMULACIÓN Y MEJORA CONTINUA</a:t>
            </a:r>
            <a:r>
              <a:rPr lang="es-MX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MX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01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3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11" name="Google Shape;11;p33"/>
          <p:cNvSpPr txBox="1"/>
          <p:nvPr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 •  SESIÓN 01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33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11" Type="http://schemas.openxmlformats.org/officeDocument/2006/relationships/image" Target="../media/image36.png"/><Relationship Id="rId10" Type="http://schemas.openxmlformats.org/officeDocument/2006/relationships/image" Target="../media/image3.png"/><Relationship Id="rId12" Type="http://schemas.openxmlformats.org/officeDocument/2006/relationships/image" Target="../media/image7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jpg"/><Relationship Id="rId4" Type="http://schemas.openxmlformats.org/officeDocument/2006/relationships/image" Target="../media/image3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9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53.jpg"/><Relationship Id="rId6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4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"/>
          <p:cNvPicPr preferRelativeResize="0"/>
          <p:nvPr/>
        </p:nvPicPr>
        <p:blipFill rotWithShape="1">
          <a:blip r:embed="rId3">
            <a:alphaModFix/>
          </a:blip>
          <a:srcRect b="0" l="5173" r="5949" t="0"/>
          <a:stretch/>
        </p:blipFill>
        <p:spPr>
          <a:xfrm>
            <a:off x="3743324" y="0"/>
            <a:ext cx="540067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</a:t>
            </a:r>
            <a:endParaRPr/>
          </a:p>
        </p:txBody>
      </p:sp>
      <p:pic>
        <p:nvPicPr>
          <p:cNvPr id="44" name="Google Shape;44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370768" y="1253708"/>
            <a:ext cx="263082" cy="16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5349175" y="2255651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531028" y="2668722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/>
          <p:cNvSpPr/>
          <p:nvPr/>
        </p:nvSpPr>
        <p:spPr>
          <a:xfrm>
            <a:off x="503239" y="2177570"/>
            <a:ext cx="30568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DEFINICIÓN DE </a:t>
            </a:r>
            <a:r>
              <a:rPr b="1"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CREATIVIDAD E INNOVACIÓN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503237" y="3264201"/>
            <a:ext cx="3104743" cy="1085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es la creatividad?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Definición de creatividad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Barreras para la creatividad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 desarrollar nuestra creatividad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Innovación y tipos de innovación</a:t>
            </a:r>
            <a:endParaRPr/>
          </a:p>
        </p:txBody>
      </p:sp>
      <p:sp>
        <p:nvSpPr>
          <p:cNvPr id="49" name="Google Shape;49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2DBDA5"/>
                </a:solidFill>
                <a:latin typeface="Calibri"/>
                <a:ea typeface="Calibri"/>
                <a:cs typeface="Calibri"/>
                <a:sym typeface="Calibri"/>
              </a:rPr>
              <a:t>SESIÓN 01</a:t>
            </a:r>
            <a:endParaRPr/>
          </a:p>
        </p:txBody>
      </p:sp>
      <p:pic>
        <p:nvPicPr>
          <p:cNvPr id="50" name="Google Shape;50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528054" y="1214576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142878" y="2446434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7279300" y="947188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4498387" y="1372312"/>
            <a:ext cx="610754" cy="61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7391433" y="2889818"/>
            <a:ext cx="470700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5216627" y="3042231"/>
            <a:ext cx="494138" cy="49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7546373" y="1214576"/>
            <a:ext cx="689052" cy="68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307959" y="2312912"/>
            <a:ext cx="259265" cy="16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6091328" y="815352"/>
            <a:ext cx="702863" cy="7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1225" y="1896111"/>
            <a:ext cx="166865" cy="17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DEFINICIÓN DE CREATIVIDAD</a:t>
            </a:r>
            <a:endParaRPr/>
          </a:p>
        </p:txBody>
      </p:sp>
      <p:sp>
        <p:nvSpPr>
          <p:cNvPr id="146" name="Google Shape;146;p10"/>
          <p:cNvSpPr txBox="1"/>
          <p:nvPr/>
        </p:nvSpPr>
        <p:spPr>
          <a:xfrm>
            <a:off x="506413" y="912813"/>
            <a:ext cx="3886200" cy="316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TAMBIÉN…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4799" l="-127328" r="-17619" t="0"/>
          <a:stretch/>
        </p:blipFill>
        <p:spPr>
          <a:xfrm>
            <a:off x="503239" y="1381125"/>
            <a:ext cx="8172450" cy="3852863"/>
          </a:xfrm>
          <a:prstGeom prst="rect">
            <a:avLst/>
          </a:prstGeom>
          <a:solidFill>
            <a:srgbClr val="C0CFCC"/>
          </a:solidFill>
          <a:ln>
            <a:noFill/>
          </a:ln>
        </p:spPr>
      </p:pic>
      <p:sp>
        <p:nvSpPr>
          <p:cNvPr id="148" name="Google Shape;148;p10"/>
          <p:cNvSpPr/>
          <p:nvPr/>
        </p:nvSpPr>
        <p:spPr>
          <a:xfrm>
            <a:off x="1560461" y="2234860"/>
            <a:ext cx="20583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CREATIVIDAD ES LA INTELIGENCIA DIVIRTIÉNDOSE.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179" y="2143303"/>
            <a:ext cx="411788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469378" y="2965450"/>
            <a:ext cx="411788" cy="3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0"/>
          <p:cNvSpPr/>
          <p:nvPr/>
        </p:nvSpPr>
        <p:spPr>
          <a:xfrm>
            <a:off x="1560461" y="3567714"/>
            <a:ext cx="205839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Albert Einstein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1"/>
          <p:cNvPicPr preferRelativeResize="0"/>
          <p:nvPr/>
        </p:nvPicPr>
        <p:blipFill rotWithShape="1">
          <a:blip r:embed="rId3">
            <a:alphaModFix/>
          </a:blip>
          <a:srcRect b="0" l="9613" r="8733" t="0"/>
          <a:stretch/>
        </p:blipFill>
        <p:spPr>
          <a:xfrm>
            <a:off x="4567666" y="1813059"/>
            <a:ext cx="4108020" cy="253303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1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DEFINICIÓN DE CREATIVIDAD</a:t>
            </a:r>
            <a:endParaRPr/>
          </a:p>
        </p:txBody>
      </p:sp>
      <p:sp>
        <p:nvSpPr>
          <p:cNvPr id="159" name="Google Shape;159;p11"/>
          <p:cNvSpPr txBox="1"/>
          <p:nvPr/>
        </p:nvSpPr>
        <p:spPr>
          <a:xfrm>
            <a:off x="503238" y="912813"/>
            <a:ext cx="37861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PERSONA CREATIVA DEBE TENER…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11"/>
          <p:cNvCxnSpPr>
            <a:endCxn id="161" idx="0"/>
          </p:cNvCxnSpPr>
          <p:nvPr/>
        </p:nvCxnSpPr>
        <p:spPr>
          <a:xfrm>
            <a:off x="677979" y="2084823"/>
            <a:ext cx="0" cy="739800"/>
          </a:xfrm>
          <a:prstGeom prst="straightConnector1">
            <a:avLst/>
          </a:prstGeom>
          <a:noFill/>
          <a:ln cap="flat" cmpd="sng" w="12700">
            <a:solidFill>
              <a:srgbClr val="8EC54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2" name="Google Shape;162;p11"/>
          <p:cNvGrpSpPr/>
          <p:nvPr/>
        </p:nvGrpSpPr>
        <p:grpSpPr>
          <a:xfrm>
            <a:off x="607584" y="1916746"/>
            <a:ext cx="140792" cy="140258"/>
            <a:chOff x="3427964" y="2244682"/>
            <a:chExt cx="225891" cy="225034"/>
          </a:xfrm>
        </p:grpSpPr>
        <p:sp>
          <p:nvSpPr>
            <p:cNvPr id="163" name="Google Shape;163;p1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8EC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8EC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11"/>
          <p:cNvSpPr/>
          <p:nvPr/>
        </p:nvSpPr>
        <p:spPr>
          <a:xfrm>
            <a:off x="896431" y="1885950"/>
            <a:ext cx="30990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Habilidades en un campo </a:t>
            </a: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896431" y="2296570"/>
            <a:ext cx="30990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Motivación intrínseca o pasión.</a:t>
            </a: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896431" y="2737986"/>
            <a:ext cx="33929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Habilidades del pensamiento creativo.</a:t>
            </a:r>
            <a:endParaRPr/>
          </a:p>
        </p:txBody>
      </p:sp>
      <p:grpSp>
        <p:nvGrpSpPr>
          <p:cNvPr id="168" name="Google Shape;168;p11"/>
          <p:cNvGrpSpPr/>
          <p:nvPr/>
        </p:nvGrpSpPr>
        <p:grpSpPr>
          <a:xfrm>
            <a:off x="607584" y="2349551"/>
            <a:ext cx="140792" cy="140258"/>
            <a:chOff x="3427964" y="2244682"/>
            <a:chExt cx="225891" cy="225034"/>
          </a:xfrm>
        </p:grpSpPr>
        <p:sp>
          <p:nvSpPr>
            <p:cNvPr id="169" name="Google Shape;169;p1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8EC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8EC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11"/>
          <p:cNvGrpSpPr/>
          <p:nvPr/>
        </p:nvGrpSpPr>
        <p:grpSpPr>
          <a:xfrm>
            <a:off x="607584" y="2790967"/>
            <a:ext cx="140792" cy="140258"/>
            <a:chOff x="3427964" y="2244682"/>
            <a:chExt cx="225891" cy="225034"/>
          </a:xfrm>
        </p:grpSpPr>
        <p:sp>
          <p:nvSpPr>
            <p:cNvPr id="172" name="Google Shape;172;p11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8EC5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8EC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2"/>
          <p:cNvSpPr txBox="1"/>
          <p:nvPr/>
        </p:nvSpPr>
        <p:spPr>
          <a:xfrm>
            <a:off x="1008063" y="3169972"/>
            <a:ext cx="599355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BARRERAS PARA</a:t>
            </a:r>
            <a:br>
              <a:rPr b="1" lang="es-MX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MX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CREATIVIDAD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8268" y="1381124"/>
            <a:ext cx="3674055" cy="37287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3"/>
          <p:cNvSpPr txBox="1"/>
          <p:nvPr>
            <p:ph idx="2" type="body"/>
          </p:nvPr>
        </p:nvSpPr>
        <p:spPr>
          <a:xfrm>
            <a:off x="507880" y="919479"/>
            <a:ext cx="4161104" cy="330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MX" sz="1600">
                <a:latin typeface="Calibri"/>
                <a:ea typeface="Calibri"/>
                <a:cs typeface="Calibri"/>
                <a:sym typeface="Calibri"/>
              </a:rPr>
              <a:t>BARRERAS Y OBSTÁCULOS DE LA CREATIVIDAD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77788" lvl="0" marL="179388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BARRERAS PARA LA CREATIVIDAD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3"/>
          <p:cNvSpPr/>
          <p:nvPr/>
        </p:nvSpPr>
        <p:spPr>
          <a:xfrm>
            <a:off x="896431" y="1469923"/>
            <a:ext cx="309909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búsqueda de una única respuesta a un problema.</a:t>
            </a:r>
            <a:endParaRPr/>
          </a:p>
        </p:txBody>
      </p:sp>
      <p:cxnSp>
        <p:nvCxnSpPr>
          <p:cNvPr id="190" name="Google Shape;190;p13"/>
          <p:cNvCxnSpPr>
            <a:stCxn id="191" idx="4"/>
            <a:endCxn id="192" idx="0"/>
          </p:cNvCxnSpPr>
          <p:nvPr/>
        </p:nvCxnSpPr>
        <p:spPr>
          <a:xfrm>
            <a:off x="677980" y="1716145"/>
            <a:ext cx="0" cy="25632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3" name="Google Shape;193;p13"/>
          <p:cNvGrpSpPr/>
          <p:nvPr/>
        </p:nvGrpSpPr>
        <p:grpSpPr>
          <a:xfrm>
            <a:off x="607584" y="1575887"/>
            <a:ext cx="140792" cy="140258"/>
            <a:chOff x="3427964" y="2244682"/>
            <a:chExt cx="225891" cy="225034"/>
          </a:xfrm>
        </p:grpSpPr>
        <p:sp>
          <p:nvSpPr>
            <p:cNvPr id="191" name="Google Shape;191;p13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13"/>
          <p:cNvSpPr/>
          <p:nvPr/>
        </p:nvSpPr>
        <p:spPr>
          <a:xfrm>
            <a:off x="896431" y="2145784"/>
            <a:ext cx="309909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Pensar que la creatividad es exclusiva </a:t>
            </a:r>
            <a:b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actividades artísticas.</a:t>
            </a:r>
            <a:endParaRPr/>
          </a:p>
        </p:txBody>
      </p:sp>
      <p:grpSp>
        <p:nvGrpSpPr>
          <p:cNvPr id="196" name="Google Shape;196;p13"/>
          <p:cNvGrpSpPr/>
          <p:nvPr/>
        </p:nvGrpSpPr>
        <p:grpSpPr>
          <a:xfrm>
            <a:off x="607584" y="2251748"/>
            <a:ext cx="140792" cy="140258"/>
            <a:chOff x="3427964" y="2244682"/>
            <a:chExt cx="225891" cy="225034"/>
          </a:xfrm>
        </p:grpSpPr>
        <p:sp>
          <p:nvSpPr>
            <p:cNvPr id="197" name="Google Shape;197;p13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13"/>
          <p:cNvSpPr/>
          <p:nvPr/>
        </p:nvSpPr>
        <p:spPr>
          <a:xfrm>
            <a:off x="896431" y="2821645"/>
            <a:ext cx="309909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Miedo al fracaso y al error, ya que significan pérdidas para la empresa.</a:t>
            </a:r>
            <a:endParaRPr/>
          </a:p>
        </p:txBody>
      </p:sp>
      <p:grpSp>
        <p:nvGrpSpPr>
          <p:cNvPr id="200" name="Google Shape;200;p13"/>
          <p:cNvGrpSpPr/>
          <p:nvPr/>
        </p:nvGrpSpPr>
        <p:grpSpPr>
          <a:xfrm>
            <a:off x="607584" y="2927609"/>
            <a:ext cx="140792" cy="140258"/>
            <a:chOff x="3427964" y="2244682"/>
            <a:chExt cx="225891" cy="225034"/>
          </a:xfrm>
        </p:grpSpPr>
        <p:sp>
          <p:nvSpPr>
            <p:cNvPr id="201" name="Google Shape;201;p13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3"/>
          <p:cNvSpPr/>
          <p:nvPr/>
        </p:nvSpPr>
        <p:spPr>
          <a:xfrm>
            <a:off x="896431" y="3497506"/>
            <a:ext cx="309909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Escasa apertura a las nuevas ideas. Lo que funciona es lo de siempre.</a:t>
            </a:r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>
            <a:off x="607584" y="3603470"/>
            <a:ext cx="140792" cy="140258"/>
            <a:chOff x="3427964" y="2244682"/>
            <a:chExt cx="225891" cy="225034"/>
          </a:xfrm>
        </p:grpSpPr>
        <p:sp>
          <p:nvSpPr>
            <p:cNvPr id="205" name="Google Shape;205;p13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13"/>
          <p:cNvSpPr/>
          <p:nvPr/>
        </p:nvSpPr>
        <p:spPr>
          <a:xfrm>
            <a:off x="896431" y="4173367"/>
            <a:ext cx="309909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Pensar que la creatividad tiene poco eficiencia en términos  económicos.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13"/>
          <p:cNvGrpSpPr/>
          <p:nvPr/>
        </p:nvGrpSpPr>
        <p:grpSpPr>
          <a:xfrm>
            <a:off x="607584" y="4279331"/>
            <a:ext cx="140792" cy="140258"/>
            <a:chOff x="3427964" y="2244682"/>
            <a:chExt cx="225891" cy="225034"/>
          </a:xfrm>
        </p:grpSpPr>
        <p:sp>
          <p:nvSpPr>
            <p:cNvPr id="192" name="Google Shape;192;p13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BARRERAS PARA LA CREATIVIDAD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507880" y="919479"/>
            <a:ext cx="4161104" cy="330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BARRERAS Y OBSTÁCULOS DE LA CREATIVIDAD</a:t>
            </a:r>
            <a:endParaRPr/>
          </a:p>
          <a:p>
            <a:pPr indent="-77788" lvl="0" marL="1793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p14"/>
          <p:cNvCxnSpPr>
            <a:endCxn id="217" idx="0"/>
          </p:cNvCxnSpPr>
          <p:nvPr/>
        </p:nvCxnSpPr>
        <p:spPr>
          <a:xfrm>
            <a:off x="677979" y="1659089"/>
            <a:ext cx="0" cy="16821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8" name="Google Shape;218;p14"/>
          <p:cNvGrpSpPr/>
          <p:nvPr/>
        </p:nvGrpSpPr>
        <p:grpSpPr>
          <a:xfrm>
            <a:off x="607584" y="1491036"/>
            <a:ext cx="140792" cy="140258"/>
            <a:chOff x="3427964" y="2244682"/>
            <a:chExt cx="225891" cy="225034"/>
          </a:xfrm>
        </p:grpSpPr>
        <p:sp>
          <p:nvSpPr>
            <p:cNvPr id="219" name="Google Shape;219;p1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14"/>
          <p:cNvSpPr/>
          <p:nvPr/>
        </p:nvSpPr>
        <p:spPr>
          <a:xfrm>
            <a:off x="896431" y="1460240"/>
            <a:ext cx="3099099" cy="20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conformismo</a:t>
            </a:r>
            <a:endParaRPr/>
          </a:p>
        </p:txBody>
      </p:sp>
      <p:grpSp>
        <p:nvGrpSpPr>
          <p:cNvPr id="222" name="Google Shape;222;p14"/>
          <p:cNvGrpSpPr/>
          <p:nvPr/>
        </p:nvGrpSpPr>
        <p:grpSpPr>
          <a:xfrm>
            <a:off x="607584" y="1837758"/>
            <a:ext cx="140792" cy="140258"/>
            <a:chOff x="3427964" y="2244682"/>
            <a:chExt cx="225891" cy="225034"/>
          </a:xfrm>
        </p:grpSpPr>
        <p:sp>
          <p:nvSpPr>
            <p:cNvPr id="223" name="Google Shape;223;p1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14"/>
          <p:cNvSpPr/>
          <p:nvPr/>
        </p:nvSpPr>
        <p:spPr>
          <a:xfrm>
            <a:off x="896431" y="1806962"/>
            <a:ext cx="3099099" cy="20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actitudes autoritarias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14"/>
          <p:cNvGrpSpPr/>
          <p:nvPr/>
        </p:nvGrpSpPr>
        <p:grpSpPr>
          <a:xfrm>
            <a:off x="607584" y="2206420"/>
            <a:ext cx="140792" cy="140258"/>
            <a:chOff x="3427964" y="2244682"/>
            <a:chExt cx="225891" cy="225034"/>
          </a:xfrm>
        </p:grpSpPr>
        <p:sp>
          <p:nvSpPr>
            <p:cNvPr id="227" name="Google Shape;227;p1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14"/>
          <p:cNvSpPr/>
          <p:nvPr/>
        </p:nvSpPr>
        <p:spPr>
          <a:xfrm>
            <a:off x="896431" y="2175624"/>
            <a:ext cx="3099099" cy="20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burla</a:t>
            </a:r>
            <a:endParaRPr/>
          </a:p>
        </p:txBody>
      </p:sp>
      <p:grpSp>
        <p:nvGrpSpPr>
          <p:cNvPr id="230" name="Google Shape;230;p14"/>
          <p:cNvGrpSpPr/>
          <p:nvPr/>
        </p:nvGrpSpPr>
        <p:grpSpPr>
          <a:xfrm>
            <a:off x="607584" y="2575082"/>
            <a:ext cx="140792" cy="140258"/>
            <a:chOff x="3427964" y="2244682"/>
            <a:chExt cx="225891" cy="225034"/>
          </a:xfrm>
        </p:grpSpPr>
        <p:sp>
          <p:nvSpPr>
            <p:cNvPr id="231" name="Google Shape;231;p1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14"/>
          <p:cNvSpPr/>
          <p:nvPr/>
        </p:nvSpPr>
        <p:spPr>
          <a:xfrm>
            <a:off x="896431" y="2544286"/>
            <a:ext cx="3099099" cy="20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rigidez</a:t>
            </a:r>
            <a:endParaRPr/>
          </a:p>
        </p:txBody>
      </p:sp>
      <p:grpSp>
        <p:nvGrpSpPr>
          <p:cNvPr id="234" name="Google Shape;234;p14"/>
          <p:cNvGrpSpPr/>
          <p:nvPr/>
        </p:nvGrpSpPr>
        <p:grpSpPr>
          <a:xfrm>
            <a:off x="607584" y="2943744"/>
            <a:ext cx="140792" cy="140258"/>
            <a:chOff x="3427964" y="2244682"/>
            <a:chExt cx="225891" cy="225034"/>
          </a:xfrm>
        </p:grpSpPr>
        <p:sp>
          <p:nvSpPr>
            <p:cNvPr id="235" name="Google Shape;235;p1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14"/>
          <p:cNvSpPr/>
          <p:nvPr/>
        </p:nvSpPr>
        <p:spPr>
          <a:xfrm>
            <a:off x="896431" y="2912948"/>
            <a:ext cx="3496182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intolerancia hacia una actitud de juego</a:t>
            </a:r>
            <a:endParaRPr/>
          </a:p>
        </p:txBody>
      </p:sp>
      <p:grpSp>
        <p:nvGrpSpPr>
          <p:cNvPr id="238" name="Google Shape;238;p14"/>
          <p:cNvGrpSpPr/>
          <p:nvPr/>
        </p:nvGrpSpPr>
        <p:grpSpPr>
          <a:xfrm>
            <a:off x="607584" y="3307533"/>
            <a:ext cx="140792" cy="140258"/>
            <a:chOff x="3427964" y="2244682"/>
            <a:chExt cx="225891" cy="225034"/>
          </a:xfrm>
        </p:grpSpPr>
        <p:sp>
          <p:nvSpPr>
            <p:cNvPr id="239" name="Google Shape;239;p14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14"/>
          <p:cNvSpPr/>
          <p:nvPr/>
        </p:nvSpPr>
        <p:spPr>
          <a:xfrm>
            <a:off x="896431" y="3276737"/>
            <a:ext cx="3496182" cy="20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búsqueda de una única respuesta</a:t>
            </a:r>
            <a:endParaRPr/>
          </a:p>
        </p:txBody>
      </p:sp>
      <p:pic>
        <p:nvPicPr>
          <p:cNvPr id="241" name="Google Shape;241;p14"/>
          <p:cNvPicPr preferRelativeResize="0"/>
          <p:nvPr/>
        </p:nvPicPr>
        <p:blipFill rotWithShape="1">
          <a:blip r:embed="rId3">
            <a:alphaModFix/>
          </a:blip>
          <a:srcRect b="1621" l="0" r="0" t="0"/>
          <a:stretch/>
        </p:blipFill>
        <p:spPr>
          <a:xfrm>
            <a:off x="4751388" y="-1"/>
            <a:ext cx="4392612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3868" y="2036192"/>
            <a:ext cx="3197796" cy="319779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5"/>
          <p:cNvSpPr txBox="1"/>
          <p:nvPr/>
        </p:nvSpPr>
        <p:spPr>
          <a:xfrm>
            <a:off x="2211768" y="2277499"/>
            <a:ext cx="4024440" cy="1181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¿Y CÓMO PUEDO</a:t>
            </a:r>
            <a:br>
              <a:rPr b="1" lang="es-MX" sz="3200">
                <a:solidFill>
                  <a:srgbClr val="8EC5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MX" sz="3200">
                <a:solidFill>
                  <a:srgbClr val="8EC540"/>
                </a:solidFill>
                <a:latin typeface="Arial"/>
                <a:ea typeface="Arial"/>
                <a:cs typeface="Arial"/>
                <a:sym typeface="Arial"/>
              </a:rPr>
              <a:t>DERRIBAR ESTAS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rgbClr val="8EC540"/>
                </a:solidFill>
                <a:latin typeface="Arial"/>
                <a:ea typeface="Arial"/>
                <a:cs typeface="Arial"/>
                <a:sym typeface="Arial"/>
              </a:rPr>
              <a:t>BARRERAS?</a:t>
            </a:r>
            <a:endParaRPr/>
          </a:p>
        </p:txBody>
      </p:sp>
      <p:pic>
        <p:nvPicPr>
          <p:cNvPr id="248" name="Google Shape;2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1076" y="2441396"/>
            <a:ext cx="329184" cy="54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891" y="2149609"/>
            <a:ext cx="1222115" cy="12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33488" y="912813"/>
            <a:ext cx="109728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 txBox="1"/>
          <p:nvPr/>
        </p:nvSpPr>
        <p:spPr>
          <a:xfrm>
            <a:off x="1008063" y="3169972"/>
            <a:ext cx="599355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CÓMO DESARROLLAR</a:t>
            </a:r>
            <a:br>
              <a:rPr b="1" lang="es-MX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MX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NUESTRA CREATIVIDAD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/>
          <p:nvPr/>
        </p:nvSpPr>
        <p:spPr>
          <a:xfrm>
            <a:off x="503238" y="376836"/>
            <a:ext cx="272289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CÓMO DESARROLLAR NUESTRA CREATIVIDAD</a:t>
            </a:r>
            <a:endParaRPr/>
          </a:p>
        </p:txBody>
      </p:sp>
      <p:pic>
        <p:nvPicPr>
          <p:cNvPr id="265" name="Google Shape;2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1217" y="2511457"/>
            <a:ext cx="5241565" cy="269094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7"/>
          <p:cNvSpPr txBox="1"/>
          <p:nvPr/>
        </p:nvSpPr>
        <p:spPr>
          <a:xfrm>
            <a:off x="506796" y="918745"/>
            <a:ext cx="8009675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PUEDO DESARROLLAR MI CREATIVIDAD?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personas piensan que no son creativas y se resignan a no serlo, pero esto no es cierto; la capacidad para ser creativos la tenemos todos, pero hay que despertarla y desarrollarla.             </a:t>
            </a:r>
            <a:endParaRPr/>
          </a:p>
          <a:p>
            <a:pPr indent="-841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necesitamos para esto? Pues para empezar…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8288" y="1383199"/>
            <a:ext cx="4823792" cy="385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8"/>
          <p:cNvSpPr/>
          <p:nvPr/>
        </p:nvSpPr>
        <p:spPr>
          <a:xfrm>
            <a:off x="503238" y="376836"/>
            <a:ext cx="272289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CÓMO DESARROLLAR NUESTRA CREATIVIDAD</a:t>
            </a:r>
            <a:endParaRPr/>
          </a:p>
        </p:txBody>
      </p:sp>
      <p:sp>
        <p:nvSpPr>
          <p:cNvPr id="274" name="Google Shape;274;p18"/>
          <p:cNvSpPr txBox="1"/>
          <p:nvPr/>
        </p:nvSpPr>
        <p:spPr>
          <a:xfrm>
            <a:off x="506797" y="918745"/>
            <a:ext cx="381419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RECETA CREATIVA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1356794" y="1473458"/>
            <a:ext cx="16822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¡Ser curiosos!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541714" y="1381125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18"/>
          <p:cNvCxnSpPr>
            <a:endCxn id="278" idx="0"/>
          </p:cNvCxnSpPr>
          <p:nvPr/>
        </p:nvCxnSpPr>
        <p:spPr>
          <a:xfrm flipH="1">
            <a:off x="1142392" y="1636543"/>
            <a:ext cx="14400" cy="2621400"/>
          </a:xfrm>
          <a:prstGeom prst="straightConnector1">
            <a:avLst/>
          </a:prstGeom>
          <a:noFill/>
          <a:ln cap="flat" cmpd="sng" w="12700">
            <a:solidFill>
              <a:srgbClr val="7150A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9" name="Google Shape;279;p18"/>
          <p:cNvGrpSpPr/>
          <p:nvPr/>
        </p:nvGrpSpPr>
        <p:grpSpPr>
          <a:xfrm>
            <a:off x="1071996" y="1526439"/>
            <a:ext cx="140792" cy="140258"/>
            <a:chOff x="3427964" y="2244682"/>
            <a:chExt cx="225891" cy="225034"/>
          </a:xfrm>
        </p:grpSpPr>
        <p:sp>
          <p:nvSpPr>
            <p:cNvPr id="280" name="Google Shape;280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18"/>
          <p:cNvSpPr/>
          <p:nvPr/>
        </p:nvSpPr>
        <p:spPr>
          <a:xfrm>
            <a:off x="1356794" y="1981637"/>
            <a:ext cx="16822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 preguntas. </a:t>
            </a:r>
            <a:endParaRPr/>
          </a:p>
        </p:txBody>
      </p:sp>
      <p:sp>
        <p:nvSpPr>
          <p:cNvPr id="283" name="Google Shape;283;p18"/>
          <p:cNvSpPr/>
          <p:nvPr/>
        </p:nvSpPr>
        <p:spPr>
          <a:xfrm>
            <a:off x="541714" y="1889304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18"/>
          <p:cNvGrpSpPr/>
          <p:nvPr/>
        </p:nvGrpSpPr>
        <p:grpSpPr>
          <a:xfrm>
            <a:off x="1071996" y="2034618"/>
            <a:ext cx="140792" cy="140258"/>
            <a:chOff x="3427964" y="2244682"/>
            <a:chExt cx="225891" cy="225034"/>
          </a:xfrm>
        </p:grpSpPr>
        <p:sp>
          <p:nvSpPr>
            <p:cNvPr id="285" name="Google Shape;285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18"/>
          <p:cNvSpPr/>
          <p:nvPr/>
        </p:nvSpPr>
        <p:spPr>
          <a:xfrm>
            <a:off x="1356794" y="2489816"/>
            <a:ext cx="16822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 cosas nuevas. </a:t>
            </a:r>
            <a:endParaRPr/>
          </a:p>
        </p:txBody>
      </p:sp>
      <p:sp>
        <p:nvSpPr>
          <p:cNvPr id="288" name="Google Shape;288;p18"/>
          <p:cNvSpPr/>
          <p:nvPr/>
        </p:nvSpPr>
        <p:spPr>
          <a:xfrm>
            <a:off x="541714" y="2397483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18"/>
          <p:cNvGrpSpPr/>
          <p:nvPr/>
        </p:nvGrpSpPr>
        <p:grpSpPr>
          <a:xfrm>
            <a:off x="1071996" y="2542797"/>
            <a:ext cx="140792" cy="140258"/>
            <a:chOff x="3427964" y="2244682"/>
            <a:chExt cx="225891" cy="225034"/>
          </a:xfrm>
        </p:grpSpPr>
        <p:sp>
          <p:nvSpPr>
            <p:cNvPr id="290" name="Google Shape;290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18"/>
          <p:cNvSpPr/>
          <p:nvPr/>
        </p:nvSpPr>
        <p:spPr>
          <a:xfrm>
            <a:off x="1356793" y="2986650"/>
            <a:ext cx="303582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Estar en un ambiente donde me sienta cómodo y me inspire a crear.</a:t>
            </a:r>
            <a:endParaRPr/>
          </a:p>
        </p:txBody>
      </p:sp>
      <p:sp>
        <p:nvSpPr>
          <p:cNvPr id="293" name="Google Shape;293;p18"/>
          <p:cNvSpPr/>
          <p:nvPr/>
        </p:nvSpPr>
        <p:spPr>
          <a:xfrm>
            <a:off x="541714" y="2910501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18"/>
          <p:cNvGrpSpPr/>
          <p:nvPr/>
        </p:nvGrpSpPr>
        <p:grpSpPr>
          <a:xfrm>
            <a:off x="1071996" y="3055815"/>
            <a:ext cx="140792" cy="140258"/>
            <a:chOff x="3427964" y="2244682"/>
            <a:chExt cx="225891" cy="225034"/>
          </a:xfrm>
        </p:grpSpPr>
        <p:sp>
          <p:nvSpPr>
            <p:cNvPr id="295" name="Google Shape;295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8"/>
          <p:cNvSpPr/>
          <p:nvPr/>
        </p:nvSpPr>
        <p:spPr>
          <a:xfrm>
            <a:off x="1356793" y="3700518"/>
            <a:ext cx="303582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 tu imaginación para todo.</a:t>
            </a:r>
            <a:endParaRPr/>
          </a:p>
        </p:txBody>
      </p:sp>
      <p:sp>
        <p:nvSpPr>
          <p:cNvPr id="298" name="Google Shape;298;p18"/>
          <p:cNvSpPr/>
          <p:nvPr/>
        </p:nvSpPr>
        <p:spPr>
          <a:xfrm>
            <a:off x="541714" y="3608185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18"/>
          <p:cNvGrpSpPr/>
          <p:nvPr/>
        </p:nvGrpSpPr>
        <p:grpSpPr>
          <a:xfrm>
            <a:off x="1071996" y="3753499"/>
            <a:ext cx="140792" cy="140258"/>
            <a:chOff x="3427964" y="2244682"/>
            <a:chExt cx="225891" cy="225034"/>
          </a:xfrm>
        </p:grpSpPr>
        <p:sp>
          <p:nvSpPr>
            <p:cNvPr id="300" name="Google Shape;300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18"/>
          <p:cNvSpPr/>
          <p:nvPr/>
        </p:nvSpPr>
        <p:spPr>
          <a:xfrm>
            <a:off x="1356793" y="4204962"/>
            <a:ext cx="303582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juzgar nuestras ideas.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8"/>
          <p:cNvSpPr/>
          <p:nvPr/>
        </p:nvSpPr>
        <p:spPr>
          <a:xfrm>
            <a:off x="541714" y="4112629"/>
            <a:ext cx="4008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7150A0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1" sz="2800">
              <a:solidFill>
                <a:srgbClr val="715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18"/>
          <p:cNvGrpSpPr/>
          <p:nvPr/>
        </p:nvGrpSpPr>
        <p:grpSpPr>
          <a:xfrm>
            <a:off x="1071996" y="4257943"/>
            <a:ext cx="140792" cy="140258"/>
            <a:chOff x="3427964" y="2244682"/>
            <a:chExt cx="225891" cy="225034"/>
          </a:xfrm>
        </p:grpSpPr>
        <p:sp>
          <p:nvSpPr>
            <p:cNvPr id="278" name="Google Shape;278;p18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714F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714F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1731" y="1549723"/>
            <a:ext cx="2827855" cy="365650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9"/>
          <p:cNvSpPr/>
          <p:nvPr/>
        </p:nvSpPr>
        <p:spPr>
          <a:xfrm>
            <a:off x="503238" y="376836"/>
            <a:ext cx="272289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CÓMO DESARROLLAR NUESTRA CREATIVIDAD</a:t>
            </a:r>
            <a:endParaRPr/>
          </a:p>
        </p:txBody>
      </p:sp>
      <p:sp>
        <p:nvSpPr>
          <p:cNvPr id="313" name="Google Shape;313;p19"/>
          <p:cNvSpPr txBox="1"/>
          <p:nvPr/>
        </p:nvSpPr>
        <p:spPr>
          <a:xfrm>
            <a:off x="506797" y="918745"/>
            <a:ext cx="3885816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RECETA CREATIVA</a:t>
            </a:r>
            <a:endParaRPr/>
          </a:p>
          <a:p>
            <a:pPr indent="-180975" lvl="0" marL="1809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Tú puedes crear tu propia receta para estimular y desarrollar la creatividad.</a:t>
            </a:r>
            <a:endParaRPr/>
          </a:p>
          <a:p>
            <a:pPr indent="-793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 tus conocimientos, experiencia e imaginación. Confía en ellos, confía en tu creatividad.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969"/>
            <a:ext cx="2072213" cy="38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149817" y="3724759"/>
            <a:ext cx="1037633" cy="1069383"/>
          </a:xfrm>
          <a:prstGeom prst="rect">
            <a:avLst/>
          </a:prstGeom>
          <a:solidFill>
            <a:srgbClr val="ED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334433" y="3817749"/>
            <a:ext cx="809264" cy="8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0"/>
          <p:cNvSpPr txBox="1"/>
          <p:nvPr/>
        </p:nvSpPr>
        <p:spPr>
          <a:xfrm>
            <a:off x="1008063" y="3169972"/>
            <a:ext cx="599355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INNOVACIÓN Y </a:t>
            </a:r>
            <a:br>
              <a:rPr b="1" lang="es-MX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MX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TIPOS DE INNOVACIÓN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/>
        </p:nvSpPr>
        <p:spPr>
          <a:xfrm>
            <a:off x="2211768" y="2277499"/>
            <a:ext cx="4024440" cy="787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ES</a:t>
            </a:r>
            <a:br>
              <a:rPr b="1" lang="es-MX" sz="3200">
                <a:solidFill>
                  <a:srgbClr val="8EC5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MX" sz="3200">
                <a:solidFill>
                  <a:srgbClr val="8EC540"/>
                </a:solidFill>
                <a:latin typeface="Arial"/>
                <a:ea typeface="Arial"/>
                <a:cs typeface="Arial"/>
                <a:sym typeface="Arial"/>
              </a:rPr>
              <a:t>INNOVACIÓN?</a:t>
            </a:r>
            <a:endParaRPr/>
          </a:p>
        </p:txBody>
      </p:sp>
      <p:pic>
        <p:nvPicPr>
          <p:cNvPr id="328" name="Google Shape;3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076" y="2441396"/>
            <a:ext cx="329184" cy="54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91" y="2149609"/>
            <a:ext cx="1222115" cy="12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 rotWithShape="1">
          <a:blip r:embed="rId5">
            <a:alphaModFix/>
          </a:blip>
          <a:srcRect b="8415" l="12273" r="43654" t="19911"/>
          <a:stretch/>
        </p:blipFill>
        <p:spPr>
          <a:xfrm flipH="1">
            <a:off x="5973126" y="1137920"/>
            <a:ext cx="2702561" cy="409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6980" y="912813"/>
            <a:ext cx="658020" cy="107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/>
          <p:nvPr/>
        </p:nvSpPr>
        <p:spPr>
          <a:xfrm>
            <a:off x="503238" y="376836"/>
            <a:ext cx="272289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INNOVACIÓN Y TIPOS DE INNOVACIÓN</a:t>
            </a:r>
            <a:endParaRPr/>
          </a:p>
        </p:txBody>
      </p:sp>
      <p:sp>
        <p:nvSpPr>
          <p:cNvPr id="338" name="Google Shape;338;p22"/>
          <p:cNvSpPr txBox="1"/>
          <p:nvPr/>
        </p:nvSpPr>
        <p:spPr>
          <a:xfrm>
            <a:off x="503238" y="912813"/>
            <a:ext cx="362949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INNOVACIÓN?</a:t>
            </a:r>
            <a:endParaRPr/>
          </a:p>
          <a:p>
            <a:pPr indent="-185738" lvl="0" marL="1857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término innovación se refiere a </a:t>
            </a:r>
            <a:r>
              <a:rPr b="1" lang="es-MX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aquel cambio que introduce alguna novedad o varias en un ámbito, un contexto </a:t>
            </a:r>
            <a:br>
              <a:rPr b="1" lang="es-MX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MX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o producto.</a:t>
            </a:r>
            <a:endParaRPr/>
          </a:p>
        </p:txBody>
      </p:sp>
      <p:pic>
        <p:nvPicPr>
          <p:cNvPr id="339" name="Google Shape;3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1"/>
            <a:ext cx="4392612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3"/>
          <p:cNvSpPr/>
          <p:nvPr/>
        </p:nvSpPr>
        <p:spPr>
          <a:xfrm>
            <a:off x="503238" y="376836"/>
            <a:ext cx="272289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INNOVACIÓN Y TIPOS DE INNOVACIÓN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3"/>
          <p:cNvSpPr txBox="1"/>
          <p:nvPr/>
        </p:nvSpPr>
        <p:spPr>
          <a:xfrm>
            <a:off x="503238" y="912813"/>
            <a:ext cx="3889375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INNOVACIÓN?</a:t>
            </a:r>
            <a:endParaRPr/>
          </a:p>
          <a:p>
            <a:pPr indent="-185738" lvl="0" marL="1857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 alguien innova aplica nuevas ideas, productos, conceptos, servicios y prácticas a una determinada cuestión, actividad o negocio, con la intención de ser útiles para el incremento de la productividad del mismo.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9248" r="36948" t="0"/>
          <a:stretch/>
        </p:blipFill>
        <p:spPr>
          <a:xfrm>
            <a:off x="4751387" y="0"/>
            <a:ext cx="4392613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4"/>
          <p:cNvSpPr/>
          <p:nvPr/>
        </p:nvSpPr>
        <p:spPr>
          <a:xfrm>
            <a:off x="503238" y="376836"/>
            <a:ext cx="272289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INNOVACIÓN Y TIPOS DE INNOVACIÓN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4"/>
          <p:cNvSpPr txBox="1"/>
          <p:nvPr/>
        </p:nvSpPr>
        <p:spPr>
          <a:xfrm>
            <a:off x="503239" y="912813"/>
            <a:ext cx="3710174" cy="303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INNOVACIÓN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60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Innovación en producto/servicio: </a:t>
            </a:r>
            <a:b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 se introduce en el mercado nuevos (o significativamente mejorados) productos o servicios.</a:t>
            </a:r>
            <a:endParaRPr/>
          </a:p>
          <a:p>
            <a:pPr indent="-841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Innovación de procesos: </a:t>
            </a:r>
            <a:b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refiere a la implementación de nuevos (o significativamente mejorados) procesos de fabricación, logística o distribución. Apunta a modificar la forma en que se hacen las cosas en la empresa.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/>
          <p:nvPr/>
        </p:nvSpPr>
        <p:spPr>
          <a:xfrm>
            <a:off x="503238" y="376836"/>
            <a:ext cx="272289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INNOVACIÓN Y TIPOS DE INNOVACIÓN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503239" y="912813"/>
            <a:ext cx="3804810" cy="303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INNOVACIÓN</a:t>
            </a:r>
            <a:endParaRPr/>
          </a:p>
          <a:p>
            <a:pPr indent="-177800" lvl="0" marL="177800" marR="0" rtl="0" algn="l">
              <a:spcBef>
                <a:spcPts val="60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Innovación organizacional: </a:t>
            </a:r>
            <a:br>
              <a:rPr b="1" lang="es-MX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da cuando se desarrollan nuevos métodos organizacionales en el negocio, en la organización del trabajo y/o en las relaciones hacia el exterior. 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Innovación de marketing: </a:t>
            </a:r>
            <a:br>
              <a:rPr b="1" lang="es-MX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 se implementan nuevos métodos de marketing, incluyendo mejoras significativas en el diseño de un producto o embalaje, precio, distribución y promoción.</a:t>
            </a:r>
            <a:endParaRPr/>
          </a:p>
        </p:txBody>
      </p:sp>
      <p:pic>
        <p:nvPicPr>
          <p:cNvPr id="363" name="Google Shape;3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/>
          <p:nvPr/>
        </p:nvSpPr>
        <p:spPr>
          <a:xfrm>
            <a:off x="306388" y="-4857152"/>
            <a:ext cx="272289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4860925" y="912813"/>
            <a:ext cx="4283075" cy="4321175"/>
          </a:xfrm>
          <a:prstGeom prst="rect">
            <a:avLst/>
          </a:prstGeom>
          <a:solidFill>
            <a:srgbClr val="00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372;p26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373" name="Google Shape;373;p26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4" name="Google Shape;37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26"/>
          <p:cNvSpPr/>
          <p:nvPr/>
        </p:nvSpPr>
        <p:spPr>
          <a:xfrm>
            <a:off x="503238" y="912813"/>
            <a:ext cx="4248150" cy="4321175"/>
          </a:xfrm>
          <a:prstGeom prst="rect">
            <a:avLst/>
          </a:prstGeom>
          <a:solidFill>
            <a:srgbClr val="D1EFF4">
              <a:alpha val="4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684213" y="1245204"/>
            <a:ext cx="3887787" cy="2662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CREATIVIDAD COMO PATRIA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los conceptos expresados sobre creatividad, los alumnos deben crear grupalmente la bandera (dibujo), el escudo (dibujo) y el himno de la creatividad (texto).</a:t>
            </a:r>
            <a:endParaRPr/>
          </a:p>
          <a:p>
            <a:pPr indent="-968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Conformar grupos de 4 – 5 integrantes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Duración: </a:t>
            </a: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minutos para “crear”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Materiales: </a:t>
            </a: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hojas bond, colores y plumones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Criterios de evaluación: </a:t>
            </a: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Conectar los conceptos desarrollados en clase con su imaginación y creatividad.</a:t>
            </a:r>
            <a:endParaRPr/>
          </a:p>
        </p:txBody>
      </p:sp>
      <p:pic>
        <p:nvPicPr>
          <p:cNvPr id="377" name="Google Shape;377;p26"/>
          <p:cNvPicPr preferRelativeResize="0"/>
          <p:nvPr/>
        </p:nvPicPr>
        <p:blipFill rotWithShape="1">
          <a:blip r:embed="rId4">
            <a:alphaModFix/>
          </a:blip>
          <a:srcRect b="0" l="2974" r="4277" t="0"/>
          <a:stretch/>
        </p:blipFill>
        <p:spPr>
          <a:xfrm>
            <a:off x="5219699" y="1488750"/>
            <a:ext cx="3455989" cy="29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27"/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384" name="Google Shape;384;p27"/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br>
                <a:rPr lang="es-MX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s-MX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MÁS REFERENCIAS</a:t>
              </a:r>
              <a:endParaRPr/>
            </a:p>
          </p:txBody>
        </p:sp>
        <p:pic>
          <p:nvPicPr>
            <p:cNvPr id="385" name="Google Shape;38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6" name="Google Shape;38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1279545" y="912813"/>
            <a:ext cx="5413486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creatividad es la capacidad que tenemos todos los seres humanos para crear, producir, generar, ideas nuevas y originales.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barreras que limitan nuestra creatividad. Hay que detectarlas y combatirlas.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capacidad la podemos desarrollar a partir de acciones en mi día a día.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que descubrir la capacidad creativa que tenemos y potenciarla.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innovación nos permite introducir alguna novedad o varias en un ámbito, contexto o producto.</a:t>
            </a:r>
            <a:endParaRPr/>
          </a:p>
        </p:txBody>
      </p:sp>
      <p:pic>
        <p:nvPicPr>
          <p:cNvPr id="394" name="Google Shape;3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239910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8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28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593020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667927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095944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8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1279545" y="912813"/>
            <a:ext cx="541348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cuatro tipos de innovación: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0663" lvl="1" marL="227013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400"/>
              <a:buFont typeface="Arial"/>
              <a:buAutoNum type="arabicPeriod"/>
            </a:pPr>
            <a:r>
              <a:rPr b="1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 en producto/servicio: </a:t>
            </a:r>
            <a:r>
              <a:rPr b="0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Mejoras significativas en productos </a:t>
            </a:r>
            <a:br>
              <a:rPr b="0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servicios.</a:t>
            </a:r>
            <a:endParaRPr/>
          </a:p>
          <a:p>
            <a:pPr indent="-220663" lvl="1" marL="227013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400"/>
              <a:buFont typeface="Arial"/>
              <a:buAutoNum type="arabicPeriod"/>
            </a:pPr>
            <a:r>
              <a:rPr b="1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 de procesos: </a:t>
            </a:r>
            <a:r>
              <a:rPr b="0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nuevos procesos.</a:t>
            </a:r>
            <a:endParaRPr/>
          </a:p>
          <a:p>
            <a:pPr indent="-220663" lvl="1" marL="227013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400"/>
              <a:buFont typeface="Arial"/>
              <a:buAutoNum type="arabicPeriod"/>
            </a:pPr>
            <a:r>
              <a:rPr b="1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 organizacional: </a:t>
            </a:r>
            <a:r>
              <a:rPr b="0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desarrollan nuevos métodos organizacionales en el negocio.</a:t>
            </a:r>
            <a:endParaRPr/>
          </a:p>
          <a:p>
            <a:pPr indent="-220663" lvl="1" marL="227013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400"/>
              <a:buFont typeface="Arial"/>
              <a:buAutoNum type="arabicPeriod"/>
            </a:pPr>
            <a:r>
              <a:rPr b="1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 de marketing: </a:t>
            </a:r>
            <a:r>
              <a:rPr b="0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implementan nuevos métodos marketing.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409" name="Google Shape;4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9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29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9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1010840" y="918372"/>
            <a:ext cx="5793186" cy="2477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primera sesión hablaremos de: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3838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la creatividad?</a:t>
            </a:r>
            <a:endParaRPr/>
          </a:p>
          <a:p>
            <a:pPr indent="0" lvl="0" marL="223838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Definición de creatividad</a:t>
            </a:r>
            <a:endParaRPr/>
          </a:p>
          <a:p>
            <a:pPr indent="0" lvl="0" marL="223838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Barreras para la creatividad</a:t>
            </a:r>
            <a:endParaRPr/>
          </a:p>
          <a:p>
            <a:pPr indent="0" lvl="0" marL="223838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desarrollar nuestra creatividad</a:t>
            </a:r>
            <a:endParaRPr/>
          </a:p>
          <a:p>
            <a:pPr indent="0" lvl="0" marL="223838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 y tipos de </a:t>
            </a:r>
            <a:r>
              <a:rPr lang="es-MX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innovación</a:t>
            </a:r>
            <a:endParaRPr b="1" i="1"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1536340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6661" y="3052731"/>
            <a:ext cx="1689027" cy="218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1931524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2327138"/>
            <a:ext cx="117851" cy="12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2735385"/>
            <a:ext cx="117851" cy="12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839" y="3163661"/>
            <a:ext cx="117851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 txBox="1"/>
          <p:nvPr/>
        </p:nvSpPr>
        <p:spPr>
          <a:xfrm>
            <a:off x="1010839" y="4082143"/>
            <a:ext cx="579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Descubrirás la importancia de saber</a:t>
            </a:r>
            <a:r>
              <a:rPr lang="es-MX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MX" sz="14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qué es la creatividad </a:t>
            </a: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s-MX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podemos combatir las barreras que impiden que esta creatividad crezca y se desarrolle.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0"/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br>
              <a:rPr lang="es-MX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MX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REFERENCIAS</a:t>
            </a:r>
            <a:endParaRPr/>
          </a:p>
        </p:txBody>
      </p:sp>
      <p:pic>
        <p:nvPicPr>
          <p:cNvPr id="419" name="Google Shape;4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1"/>
          <p:cNvSpPr txBox="1"/>
          <p:nvPr/>
        </p:nvSpPr>
        <p:spPr>
          <a:xfrm>
            <a:off x="1279009" y="917823"/>
            <a:ext cx="47743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www.neuronilla.com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www.definicionabc.com</a:t>
            </a:r>
            <a:endParaRPr/>
          </a:p>
        </p:txBody>
      </p:sp>
      <p:pic>
        <p:nvPicPr>
          <p:cNvPr id="427" name="Google Shape;4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959114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4" y="1408246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31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1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1008063" y="3169972"/>
            <a:ext cx="599355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¿QUÉ ES </a:t>
            </a:r>
            <a:br>
              <a:rPr b="1" lang="es-MX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MX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CREATIVIDAD?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¿QUÉ ES LA CREATIVIDAD?</a:t>
            </a:r>
            <a:endParaRPr/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 b="0" l="0" r="0" t="20776"/>
          <a:stretch/>
        </p:blipFill>
        <p:spPr>
          <a:xfrm>
            <a:off x="503238" y="912813"/>
            <a:ext cx="8172450" cy="43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5974" y="1248089"/>
            <a:ext cx="528638" cy="86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03792">
            <a:off x="4056094" y="2256731"/>
            <a:ext cx="2413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708962">
            <a:off x="5364615" y="1485328"/>
            <a:ext cx="196219" cy="58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05224" y="2348659"/>
            <a:ext cx="731213" cy="119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3996698" y="3297030"/>
            <a:ext cx="402396" cy="66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708962">
            <a:off x="4903061" y="3957203"/>
            <a:ext cx="195600" cy="5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1008063" y="3169972"/>
            <a:ext cx="599355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DEFINICIÓN DE </a:t>
            </a:r>
            <a:br>
              <a:rPr lang="es-MX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MX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CREATIVIDAD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/>
        </p:nvSpPr>
        <p:spPr>
          <a:xfrm>
            <a:off x="506413" y="916190"/>
            <a:ext cx="3886200" cy="3287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DEFINICIONES…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“Creatividad es el hecho de relacionar entre ellas unas dimensiones hasta ese momento ajenas”. (KOESTLER)</a:t>
            </a:r>
            <a:endParaRPr/>
          </a:p>
          <a:p>
            <a:pPr indent="-82550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“La creatividad es una actitud mental, una técnica de pensamiento”. (DE BONO)</a:t>
            </a:r>
            <a:endParaRPr/>
          </a:p>
          <a:p>
            <a:pPr indent="-82550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“La creatividad se puede definir como la capacidad de producir alguna cosa nueva”. (BARRON)</a:t>
            </a:r>
            <a:endParaRPr/>
          </a:p>
          <a:p>
            <a:pPr indent="-82550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1919654" y="3320983"/>
            <a:ext cx="5410059" cy="1184653"/>
          </a:xfrm>
          <a:prstGeom prst="rect">
            <a:avLst/>
          </a:prstGeom>
          <a:noFill/>
          <a:ln>
            <a:noFill/>
          </a:ln>
        </p:spPr>
        <p:txBody>
          <a:bodyPr anchorCtr="0" anchor="t" bIns="35650" lIns="71300" spcFirstLastPara="1" rIns="71300" wrap="square" tIns="35650">
            <a:normAutofit/>
          </a:bodyPr>
          <a:lstStyle/>
          <a:p>
            <a:pPr indent="-1397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DEFINICIÓN DE CREATIVIDAD</a:t>
            </a:r>
            <a:endParaRPr/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23139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/>
          <p:nvPr/>
        </p:nvSpPr>
        <p:spPr>
          <a:xfrm>
            <a:off x="508404" y="917979"/>
            <a:ext cx="3884209" cy="352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DEFINICIONES…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“La creatividad es la capacidad de innovar, inventar, de reunir elementos de una forma desconocida anteriormente, favoreciendo así su valor o belleza” (HAIMOWITZ)</a:t>
            </a:r>
            <a:endParaRPr/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“Una idea nueva no es ni más ni menos que una nueva combinación de viejos elementos”. (JAMES WEBB YOUNG)</a:t>
            </a:r>
            <a:endParaRPr/>
          </a:p>
          <a:p>
            <a:pPr indent="-730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Creatividad es el proceso a través del cual un individuo o un grupo elaboran un producto nuevo y original, adaptado a las condiciones y finalidades de la situación”. (ABRIC)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DEFINICIÓN DE CREATIVIDAD</a:t>
            </a:r>
            <a:endParaRPr/>
          </a:p>
        </p:txBody>
      </p:sp>
      <p:pic>
        <p:nvPicPr>
          <p:cNvPr id="132" name="Google Shape;132;p8"/>
          <p:cNvPicPr preferRelativeResize="0"/>
          <p:nvPr/>
        </p:nvPicPr>
        <p:blipFill rotWithShape="1">
          <a:blip r:embed="rId3">
            <a:alphaModFix/>
          </a:blip>
          <a:srcRect b="0" l="23139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MX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DEFINICIÓN DE CREATIVIDAD</a:t>
            </a:r>
            <a:endParaRPr/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7784" r="5516" t="0"/>
          <a:stretch/>
        </p:blipFill>
        <p:spPr>
          <a:xfrm>
            <a:off x="4535488" y="1746478"/>
            <a:ext cx="4152417" cy="342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9"/>
          <p:cNvSpPr/>
          <p:nvPr/>
        </p:nvSpPr>
        <p:spPr>
          <a:xfrm>
            <a:off x="508404" y="917979"/>
            <a:ext cx="3884209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ENTONCES…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creatividad es la </a:t>
            </a:r>
            <a:r>
              <a:rPr b="1" lang="es-MX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capacidad que tenemos todos los seres humanos de producir, descubrir, generar, ideas nuevas</a:t>
            </a:r>
            <a:r>
              <a:rPr lang="es-MX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841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575C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Actitud, innovar, inventar, producir, imaginar, construir, fluidez, flexibilidad, organizar, componer, diseñar, mejorar, descubrir; son algunas palabras comunes cuando se habla de creatividad.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